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5bc638c317b4381" /><Relationship Type="http://schemas.openxmlformats.org/officeDocument/2006/relationships/extended-properties" Target="/docProps/app.xml" Id="R41d6274528084ebc" /><Relationship Type="http://schemas.openxmlformats.org/officeDocument/2006/relationships/officeDocument" Target="/ppt/presentation.xml" Id="R0fd5cec3cb3a4d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e7978c078d43c3"/>
  </p:sldMasterIdLst>
  <p:notesMasterIdLst>
    <p:notesMasterId xmlns:r="http://schemas.openxmlformats.org/officeDocument/2006/relationships" r:id="R9e966428807f4c45"/>
  </p:notesMasterIdLst>
  <p:sldIdLst>
    <p:sldId xmlns:r="http://schemas.openxmlformats.org/officeDocument/2006/relationships" id="256" r:id="R47842a1dadcb4c1e"/>
    <p:sldId xmlns:r="http://schemas.openxmlformats.org/officeDocument/2006/relationships" id="257" r:id="R30040b609a464340"/>
    <p:sldId xmlns:r="http://schemas.openxmlformats.org/officeDocument/2006/relationships" id="258" r:id="R9865e0b928ab4e8e"/>
    <p:sldId xmlns:r="http://schemas.openxmlformats.org/officeDocument/2006/relationships" id="259" r:id="Rc01bae2ae97b4dc6"/>
    <p:sldId xmlns:r="http://schemas.openxmlformats.org/officeDocument/2006/relationships" id="260" r:id="R1824e42b2a174e8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ab82906422a4588" /><Relationship Type="http://schemas.openxmlformats.org/officeDocument/2006/relationships/slideMaster" Target="/ppt/slideMasters/slideMaster1.xml" Id="Rbbe7978c078d43c3" /><Relationship Type="http://schemas.openxmlformats.org/officeDocument/2006/relationships/notesMaster" Target="/ppt/notesMasters/notesMaster1.xml" Id="R9e966428807f4c45" /><Relationship Type="http://schemas.openxmlformats.org/officeDocument/2006/relationships/presProps" Target="/ppt/presProps.xml" Id="Rdd9b901401814b71" /><Relationship Type="http://schemas.openxmlformats.org/officeDocument/2006/relationships/tableStyles" Target="/ppt/tableStyles.xml" Id="Rd5a01d13e2364707" /><Relationship Type="http://schemas.openxmlformats.org/officeDocument/2006/relationships/slide" Target="/ppt/slides/slide1.xml" Id="R47842a1dadcb4c1e" /><Relationship Type="http://schemas.openxmlformats.org/officeDocument/2006/relationships/slide" Target="/ppt/slides/slide2.xml" Id="R30040b609a464340" /><Relationship Type="http://schemas.openxmlformats.org/officeDocument/2006/relationships/slide" Target="/ppt/slides/slide3.xml" Id="R9865e0b928ab4e8e" /><Relationship Type="http://schemas.openxmlformats.org/officeDocument/2006/relationships/slide" Target="/ppt/slides/slide4.xml" Id="Rc01bae2ae97b4dc6" /><Relationship Type="http://schemas.openxmlformats.org/officeDocument/2006/relationships/slide" Target="/ppt/slides/slide5.xml" Id="R1824e42b2a174e8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820a5db6d8143d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9c8bbbf856f4263" /><Relationship Type="http://schemas.openxmlformats.org/officeDocument/2006/relationships/notesMaster" Target="/ppt/notesMasters/notesMaster1.xml" Id="Rec15c14e61f14d2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df42b7995c44695" /><Relationship Type="http://schemas.openxmlformats.org/officeDocument/2006/relationships/notesMaster" Target="/ppt/notesMasters/notesMaster1.xml" Id="R6a09fa50c65d441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880f56325b14e1b" /><Relationship Type="http://schemas.openxmlformats.org/officeDocument/2006/relationships/notesMaster" Target="/ppt/notesMasters/notesMaster1.xml" Id="R52049c82383345c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7259af0c8a74c43" /><Relationship Type="http://schemas.openxmlformats.org/officeDocument/2006/relationships/notesMaster" Target="/ppt/notesMasters/notesMaster1.xml" Id="Re7b39da71232499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57311d475c94026" /><Relationship Type="http://schemas.openxmlformats.org/officeDocument/2006/relationships/notesMaster" Target="/ppt/notesMasters/notesMaster1.xml" Id="Rff2eb6c5f38f4e6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Classroom photographs: supplied by the user in “Eduspark 网站.pages”.</a:t>
            </a:r>
          </a:p>
          <a:p xmlns:a="http://schemas.openxmlformats.org/drawingml/2006/main">
            <a:r>
              <a:t>- Lesson structure and wording: original EduSpark courseware created for this project.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Classroom photographs: supplied by the user in “Eduspark 网站.pages”.</a:t>
            </a:r>
          </a:p>
          <a:p xmlns:a="http://schemas.openxmlformats.org/drawingml/2006/main">
            <a:r>
              <a:t>- Lesson structure and wording: original EduSpark courseware created for this project.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Lesson structure and wording: original EduSpark courseware created for this project.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Classroom photographs: supplied by the user in “Eduspark 网站.pages”.</a:t>
            </a:r>
          </a:p>
          <a:p xmlns:a="http://schemas.openxmlformats.org/drawingml/2006/main">
            <a:r>
              <a:t>- Lesson structure and wording: original EduSpark courseware created for this project.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Lesson structure and wording: original EduSpark courseware created for this project.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95720bb35048d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517e913feec4d93" /><Relationship Type="http://schemas.openxmlformats.org/officeDocument/2006/relationships/slideLayout" Target="/ppt/slideLayouts/slideLayout1.xml" Id="R7f88115da7654a5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88115da7654a5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2b993ef794a21" /><Relationship Type="http://schemas.openxmlformats.org/officeDocument/2006/relationships/image" Target="/ppt/media/image.jpeg" Id="R658005a2b8eb4bf6" /><Relationship Type="http://schemas.openxmlformats.org/officeDocument/2006/relationships/notesSlide" Target="/ppt/notesSlides/notesSlide1.xml" Id="R83beacd8efb842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5173848404925" /><Relationship Type="http://schemas.openxmlformats.org/officeDocument/2006/relationships/image" Target="/ppt/media/image2.jpeg" Id="R0669d030aad14d3f" /><Relationship Type="http://schemas.openxmlformats.org/officeDocument/2006/relationships/notesSlide" Target="/ppt/notesSlides/notesSlide2.xml" Id="Rf319ceeb4f8f42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13afe080046a7" /><Relationship Type="http://schemas.openxmlformats.org/officeDocument/2006/relationships/notesSlide" Target="/ppt/notesSlides/notesSlide3.xml" Id="R26c3d1211b9b4c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c12e2f0ee42e4" /><Relationship Type="http://schemas.openxmlformats.org/officeDocument/2006/relationships/image" Target="/ppt/media/image3.jpeg" Id="Rba515e9c971e4f38" /><Relationship Type="http://schemas.openxmlformats.org/officeDocument/2006/relationships/notesSlide" Target="/ppt/notesSlides/notesSlide4.xml" Id="R6754aa2a992e43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876ca079043ad" /><Relationship Type="http://schemas.openxmlformats.org/officeDocument/2006/relationships/notesSlide" Target="/ppt/notesSlides/notesSlide5.xml" Id="Re60b34730ec741f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58005a2b8eb4bf6"/>
          <a:srcRect xmlns:a="http://schemas.openxmlformats.org/drawingml/2006/main" l="17836" t="0" r="17836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305550" y="0"/>
            <a:ext cx="5886450" cy="6858000"/>
          </a:xfrm>
          <a:prstGeom xmlns:a="http://schemas.openxmlformats.org/drawingml/2006/main" prst="roundRect">
            <a:avLst>
              <a:gd name="adj" fmla="val 3883"/>
            </a:avLst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5063192-2257-4AB1-9EB8-1C402C559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858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8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6468054-2507-431A-AEBE-B528DCF3A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7630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6842B8"/>
                </a:solidFill>
              </a:defRPr>
            </a:pPr>
            <a:r>
              <a:rPr sz="1200" b="1">
                <a:solidFill>
                  <a:srgbClr val="6842B8"/>
                </a:solidFill>
              </a:rPr>
              <a:t>全球议题讨论 · 01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E2DC60D-67F0-4E92-AA85-B6077A99E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4953000" cy="1695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900" b="1">
                <a:solidFill>
                  <a:srgbClr val="152033"/>
                </a:solidFill>
              </a:defRPr>
            </a:pPr>
            <a:r>
              <a:rPr sz="3900" b="1">
                <a:solidFill>
                  <a:srgbClr val="152033"/>
                </a:solidFill>
              </a:rPr>
              <a:t>AI 如何改变我们的学习与生活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0A439BC-8BDD-45ED-BA9C-62CB1DA7C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38550"/>
            <a:ext cx="47625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>
                <a:solidFill>
                  <a:srgbClr val="5C667A"/>
                </a:solidFill>
              </a:defRPr>
            </a:pPr>
            <a:r>
              <a:rPr sz="1725">
                <a:solidFill>
                  <a:srgbClr val="5C667A"/>
                </a:solidFill>
              </a:rPr>
              <a:t>从便利、风险与选择出发，练习在真实议题中表达有依据的观点。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8CAF4BD-2C35-484C-AB86-CCD9DF42B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19700"/>
            <a:ext cx="495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2563EB"/>
                </a:solidFill>
              </a:defRPr>
            </a:pPr>
            <a:r>
              <a:rPr sz="1275" b="1">
                <a:solidFill>
                  <a:srgbClr val="2563EB"/>
                </a:solidFill>
              </a:rPr>
              <a:t>适用：12–16 岁  ·  建议课时：40 分钟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1EF1025-4122-4355-BF39-5C7099F9A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361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842B8"/>
                </a:solidFill>
              </a:defRPr>
            </a:pPr>
            <a:r>
              <a:rPr sz="1050" b="1">
                <a:solidFill>
                  <a:srgbClr val="6842B8"/>
                </a:solidFill>
              </a:rPr>
              <a:t>EduSpark · 支援教育项目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FE2D4D7-6315-415E-9296-1671B2549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619125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C667A"/>
                </a:solidFill>
              </a:defRPr>
            </a:pPr>
            <a:r>
              <a:rPr sz="1050" b="1">
                <a:solidFill>
                  <a:srgbClr val="5C667A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2029825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9D02955-61B0-4B54-9E01-639ADA94B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152033"/>
                </a:solidFill>
              </a:defRPr>
            </a:pPr>
            <a:r>
              <a:rPr sz="2850" b="1">
                <a:solidFill>
                  <a:srgbClr val="152033"/>
                </a:solidFill>
              </a:rPr>
              <a:t>技术带来的，不只有一个答案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8D4B58D-3EA3-4D59-B176-97C1799F7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90650"/>
            <a:ext cx="5810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5C667A"/>
                </a:solidFill>
              </a:defRPr>
            </a:pPr>
            <a:r>
              <a:rPr sz="1575">
                <a:solidFill>
                  <a:srgbClr val="5C667A"/>
                </a:solidFill>
              </a:rPr>
              <a:t>先从自己的日常经验开始，再把视角扩展到同学、学校与社会。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669d030aad14d3f"/>
          <a:srcRect xmlns:a="http://schemas.openxmlformats.org/drawingml/2006/main" l="4073" t="0" r="407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953250" y="1428750"/>
            <a:ext cx="4552950" cy="3714750"/>
          </a:xfrm>
          <a:prstGeom xmlns:a="http://schemas.openxmlformats.org/drawingml/2006/main" prst="roundRect">
            <a:avLst>
              <a:gd name="adj" fmla="val 6154"/>
            </a:avLst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3E3CFD1-2AAD-425B-A0E7-71AAE2AE6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514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2B84B"/>
                </a:solidFill>
              </a:defRPr>
            </a:pPr>
            <a:r>
              <a:rPr sz="1500" b="1">
                <a:solidFill>
                  <a:srgbClr val="F2B84B"/>
                </a:solidFill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C452F8C-70CE-40B1-BD4D-8EA8D5DCA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457450"/>
            <a:ext cx="4953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52033"/>
                </a:solidFill>
              </a:defRPr>
            </a:pPr>
            <a:r>
              <a:rPr sz="1650" b="1">
                <a:solidFill>
                  <a:srgbClr val="152033"/>
                </a:solidFill>
              </a:rPr>
              <a:t>你最近一次使用 AI 是为了什么？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A74F950-C41D-4FF8-916C-487096EA9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14700"/>
            <a:ext cx="514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2B84B"/>
                </a:solidFill>
              </a:defRPr>
            </a:pPr>
            <a:r>
              <a:rPr sz="1500" b="1">
                <a:solidFill>
                  <a:srgbClr val="F2B84B"/>
                </a:solidFill>
              </a:rPr>
              <a:t>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9D9FD22-A198-45F7-8B32-3CCEC812E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314700"/>
            <a:ext cx="4953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52033"/>
                </a:solidFill>
              </a:defRPr>
            </a:pPr>
            <a:r>
              <a:rPr sz="1650" b="1">
                <a:solidFill>
                  <a:srgbClr val="152033"/>
                </a:solidFill>
              </a:rPr>
              <a:t>AI 让哪些事情更容易，又让哪些能力变得更重要？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9FA5346-041E-408A-872B-BD70ADEE8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514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2B84B"/>
                </a:solidFill>
              </a:defRPr>
            </a:pPr>
            <a:r>
              <a:rPr sz="1500" b="1">
                <a:solidFill>
                  <a:srgbClr val="F2B84B"/>
                </a:solidFill>
              </a:rPr>
              <a:t>03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FD91CBD-58D8-4CD5-8508-11C815D26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171950"/>
            <a:ext cx="4953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52033"/>
                </a:solidFill>
              </a:defRPr>
            </a:pPr>
            <a:r>
              <a:rPr sz="1650" b="1">
                <a:solidFill>
                  <a:srgbClr val="152033"/>
                </a:solidFill>
              </a:rPr>
              <a:t>当 AI 给出错误答案时，责任应该由谁承担？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F42CB41-B5EE-44E0-8FB4-689A0416C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361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842B8"/>
                </a:solidFill>
              </a:defRPr>
            </a:pPr>
            <a:r>
              <a:rPr sz="1050" b="1">
                <a:solidFill>
                  <a:srgbClr val="6842B8"/>
                </a:solidFill>
              </a:rPr>
              <a:t>EduSpark · 支援教育项目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27697E7-C54D-41C9-A996-1ADB7714D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619125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C667A"/>
                </a:solidFill>
              </a:defRPr>
            </a:pPr>
            <a:r>
              <a:rPr sz="1050" b="1">
                <a:solidFill>
                  <a:srgbClr val="5C667A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55181659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1520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582BCB0-5AA3-4EC3-A33C-8E42E2B12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9144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用三个视角拆解同一个技术问题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DF40EFC-5CE7-4EA1-89D5-DFBE87142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9715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CAD2E1"/>
                </a:solidFill>
              </a:defRPr>
            </a:pPr>
            <a:r>
              <a:rPr sz="1575">
                <a:solidFill>
                  <a:srgbClr val="CAD2E1"/>
                </a:solidFill>
              </a:rPr>
              <a:t>好的讨论不是站队，而是先看清谁受益、谁承担风险，以及我们能做什么。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4F5835D-FB08-4699-A9DF-E32705211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38400"/>
            <a:ext cx="1905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2B84B"/>
                </a:solidFill>
              </a:defRPr>
            </a:pPr>
            <a:r>
              <a:rPr sz="1875" b="1">
                <a:solidFill>
                  <a:srgbClr val="F2B84B"/>
                </a:solidFill>
              </a:rPr>
              <a:t>个人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F982844-F95A-412B-9B7E-AE16177D5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438400"/>
            <a:ext cx="78486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</a:rPr>
              <a:t>效率、创造力、隐私，以及独立思考能力会怎样变化？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E7B1C51-0AE4-4275-BFBD-315B78B42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86150"/>
            <a:ext cx="1905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AFA3E2"/>
                </a:solidFill>
              </a:defRPr>
            </a:pPr>
            <a:r>
              <a:rPr sz="1875" b="1">
                <a:solidFill>
                  <a:srgbClr val="AFA3E2"/>
                </a:solidFill>
              </a:rPr>
              <a:t>学校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563CB44-476F-4CC7-9957-B02D735E7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486150"/>
            <a:ext cx="78486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</a:rPr>
              <a:t>学习评价、作业方式与师生角色需要怎样调整？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370F934-D1BA-4332-AD28-3674DE922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33900"/>
            <a:ext cx="1905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AFA3E2"/>
                </a:solidFill>
              </a:defRPr>
            </a:pPr>
            <a:r>
              <a:rPr sz="1875" b="1">
                <a:solidFill>
                  <a:srgbClr val="AFA3E2"/>
                </a:solidFill>
              </a:rPr>
              <a:t>社会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EAE948D-C6C3-4E16-AE32-5FDAB7D4E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533900"/>
            <a:ext cx="78486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</a:rPr>
              <a:t>机会是否更公平？规则如何保护创新与责任？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EC6C093-E7E2-4E04-8D6E-A7723F5CF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361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842B8"/>
                </a:solidFill>
              </a:defRPr>
            </a:pPr>
            <a:r>
              <a:rPr sz="1050" b="1">
                <a:solidFill>
                  <a:srgbClr val="6842B8"/>
                </a:solidFill>
              </a:rPr>
              <a:t>EduSpark · 支援教育项目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A40B969-6987-495E-96DD-11C2130A8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619125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C667A"/>
                </a:solidFill>
              </a:defRPr>
            </a:pPr>
            <a:r>
              <a:rPr sz="1050" b="1">
                <a:solidFill>
                  <a:srgbClr val="5C667A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10092807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515e9c971e4f38"/>
          <a:srcRect xmlns:a="http://schemas.openxmlformats.org/drawingml/2006/main" l="16912" t="0" r="1691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" y="1352550"/>
            <a:ext cx="4686300" cy="3981450"/>
          </a:xfrm>
          <a:prstGeom xmlns:a="http://schemas.openxmlformats.org/drawingml/2006/main" prst="roundRect">
            <a:avLst>
              <a:gd name="adj" fmla="val 5742"/>
            </a:avLst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5987F78-FDCE-405E-8E2A-C7069BE99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723900"/>
            <a:ext cx="5619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152033"/>
                </a:solidFill>
              </a:defRPr>
            </a:pPr>
            <a:r>
              <a:rPr sz="2850" b="1">
                <a:solidFill>
                  <a:srgbClr val="152033"/>
                </a:solidFill>
              </a:rPr>
              <a:t>小组任务：为校园 AI 使用写一条规则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2797819-9113-4A09-9169-8CD1F8A3F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1657350"/>
            <a:ext cx="5238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5C667A"/>
                </a:solidFill>
              </a:defRPr>
            </a:pPr>
            <a:r>
              <a:rPr sz="1575">
                <a:solidFill>
                  <a:srgbClr val="5C667A"/>
                </a:solidFill>
              </a:rPr>
              <a:t>每组选择一个真实场景，提出一条能兼顾学习价值与风险的规则。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6CC8908-012D-4CA6-AA17-82DA1F587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272415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6842B8"/>
                </a:solidFill>
              </a:defRPr>
            </a:pPr>
            <a:r>
              <a:rPr sz="1500" b="1">
                <a:solidFill>
                  <a:srgbClr val="6842B8"/>
                </a:solidFill>
              </a:rPr>
              <a:t>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994D640-F785-452A-8DBF-C79289F74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686050"/>
            <a:ext cx="4705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152033"/>
                </a:solidFill>
              </a:defRPr>
            </a:pPr>
            <a:r>
              <a:rPr sz="1500" b="1">
                <a:solidFill>
                  <a:srgbClr val="152033"/>
                </a:solidFill>
              </a:rPr>
              <a:t>选场景：作业、翻译、创作或信息检索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3269706-619A-4D59-A0BA-6B4D3713B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34671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6842B8"/>
                </a:solidFill>
              </a:defRPr>
            </a:pPr>
            <a:r>
              <a:rPr sz="1500" b="1">
                <a:solidFill>
                  <a:srgbClr val="6842B8"/>
                </a:solidFill>
              </a:rPr>
              <a:t>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9DFCB0F-7B4D-4905-AD94-A4B3BEB67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429000"/>
            <a:ext cx="4705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152033"/>
                </a:solidFill>
              </a:defRPr>
            </a:pPr>
            <a:r>
              <a:rPr sz="1500" b="1">
                <a:solidFill>
                  <a:srgbClr val="152033"/>
                </a:solidFill>
              </a:rPr>
              <a:t>列出至少两方利益相关者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E5FC7A1-6EF0-406F-9A76-3AE54BC7B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421005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6842B8"/>
                </a:solidFill>
              </a:defRPr>
            </a:pPr>
            <a:r>
              <a:rPr sz="1500" b="1">
                <a:solidFill>
                  <a:srgbClr val="6842B8"/>
                </a:solidFill>
              </a:rPr>
              <a:t>3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E257C76-A77A-4989-9A52-2CF63D720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171950"/>
            <a:ext cx="4705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152033"/>
                </a:solidFill>
              </a:defRPr>
            </a:pPr>
            <a:r>
              <a:rPr sz="1500" b="1">
                <a:solidFill>
                  <a:srgbClr val="152033"/>
                </a:solidFill>
              </a:rPr>
              <a:t>写出规则，并说明它解决了什么风险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323362E-E257-438D-9D83-EBB3AE85F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49530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6842B8"/>
                </a:solidFill>
              </a:defRPr>
            </a:pPr>
            <a:r>
              <a:rPr sz="1500" b="1">
                <a:solidFill>
                  <a:srgbClr val="6842B8"/>
                </a:solidFill>
              </a:rPr>
              <a:t>4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EB8B3C5-DBC7-4F31-B446-7ACCB4AFE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914900"/>
            <a:ext cx="4705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152033"/>
                </a:solidFill>
              </a:defRPr>
            </a:pPr>
            <a:r>
              <a:rPr sz="1500" b="1">
                <a:solidFill>
                  <a:srgbClr val="152033"/>
                </a:solidFill>
              </a:rPr>
              <a:t>用一个反例检验规则是否过严或过松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DED5913-162E-44A8-81AB-EE1FEE2FF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361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842B8"/>
                </a:solidFill>
              </a:defRPr>
            </a:pPr>
            <a:r>
              <a:rPr sz="1050" b="1">
                <a:solidFill>
                  <a:srgbClr val="6842B8"/>
                </a:solidFill>
              </a:rPr>
              <a:t>EduSpark · 支援教育项目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3C393C7-125A-44D7-B88F-7261FE254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619125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C667A"/>
                </a:solidFill>
              </a:defRPr>
            </a:pPr>
            <a:r>
              <a:rPr sz="1050" b="1">
                <a:solidFill>
                  <a:srgbClr val="5C667A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3828615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0FF39F9-A334-4AA2-8C1F-8C353AA91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7905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152033"/>
                </a:solidFill>
              </a:defRPr>
            </a:pPr>
            <a:r>
              <a:rPr sz="2850" b="1">
                <a:solidFill>
                  <a:srgbClr val="152033"/>
                </a:solidFill>
              </a:rPr>
              <a:t>把观点变成可说明的判断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5BDEB73-3B86-4213-AC4A-AD20F820E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81150"/>
            <a:ext cx="80962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5C667A"/>
                </a:solidFill>
              </a:defRPr>
            </a:pPr>
            <a:r>
              <a:rPr sz="1650">
                <a:solidFill>
                  <a:srgbClr val="5C667A"/>
                </a:solidFill>
              </a:rPr>
              <a:t>离开课堂前，用下面三句话检查你的思考是否完整。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7AE64E5-F50B-4708-BCFC-863BA211A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571750"/>
            <a:ext cx="9334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52033"/>
                </a:solidFill>
              </a:defRPr>
            </a:pPr>
            <a:r>
              <a:rPr sz="1875" b="1">
                <a:solidFill>
                  <a:srgbClr val="152033"/>
                </a:solidFill>
              </a:rPr>
              <a:t>“我原来认为……”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0CB30AA-DC84-426C-A838-ACEAF32AB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448050"/>
            <a:ext cx="9334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6842B8"/>
                </a:solidFill>
              </a:defRPr>
            </a:pPr>
            <a:r>
              <a:rPr sz="1875" b="1">
                <a:solidFill>
                  <a:srgbClr val="6842B8"/>
                </a:solidFill>
              </a:rPr>
              <a:t>“听完不同观点后，我现在认为……”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8AE5490-797F-4641-8A70-D02F1CA53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324350"/>
            <a:ext cx="9334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52033"/>
                </a:solidFill>
              </a:defRPr>
            </a:pPr>
            <a:r>
              <a:rPr sz="1875" b="1">
                <a:solidFill>
                  <a:srgbClr val="152033"/>
                </a:solidFill>
              </a:rPr>
              <a:t>“我仍然需要确认的证据是……”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F9F7716-C52D-48CB-AD98-07DB27DE2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5181600"/>
            <a:ext cx="9067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2563EB"/>
                </a:solidFill>
              </a:defRPr>
            </a:pPr>
            <a:r>
              <a:rPr sz="1500" b="1">
                <a:solidFill>
                  <a:srgbClr val="2563EB"/>
                </a:solidFill>
              </a:rPr>
              <a:t>课后延伸：选择一个身边的例子，用“观点—证据—影响—行动”四步写下你的判断。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13F4833-CE17-4B42-AD38-44151156B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361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842B8"/>
                </a:solidFill>
              </a:defRPr>
            </a:pPr>
            <a:r>
              <a:rPr sz="1050" b="1">
                <a:solidFill>
                  <a:srgbClr val="6842B8"/>
                </a:solidFill>
              </a:rPr>
              <a:t>EduSpark · 支援教育项目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49FD1D1-9F56-4138-9C81-8B5411F1F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619125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C667A"/>
                </a:solidFill>
              </a:defRPr>
            </a:pPr>
            <a:r>
              <a:rPr sz="1050" b="1">
                <a:solidFill>
                  <a:srgbClr val="5C667A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79853239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2026-09-05T09:20:42.4900000Z</dcterms:created>
  <dcterms:modified xsi:type="dcterms:W3CDTF">2026-09-05T09:20:42.4900000Z</dcterms:modified>
</coreProperties>
</file>