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1a6a6a83f0945e3" /><Relationship Type="http://schemas.openxmlformats.org/officeDocument/2006/relationships/extended-properties" Target="/docProps/app.xml" Id="Re898ea897b874a9d" /><Relationship Type="http://schemas.openxmlformats.org/officeDocument/2006/relationships/officeDocument" Target="/ppt/presentation.xml" Id="R835a9269a1d748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610132b1d94937"/>
  </p:sldMasterIdLst>
  <p:notesMasterIdLst>
    <p:notesMasterId xmlns:r="http://schemas.openxmlformats.org/officeDocument/2006/relationships" r:id="R00d9543251334ed4"/>
  </p:notesMasterIdLst>
  <p:sldIdLst>
    <p:sldId xmlns:r="http://schemas.openxmlformats.org/officeDocument/2006/relationships" id="256" r:id="Rc78df7fa4efe48ae"/>
    <p:sldId xmlns:r="http://schemas.openxmlformats.org/officeDocument/2006/relationships" id="257" r:id="R637e05b854434556"/>
    <p:sldId xmlns:r="http://schemas.openxmlformats.org/officeDocument/2006/relationships" id="258" r:id="R166b8250f43646d9"/>
    <p:sldId xmlns:r="http://schemas.openxmlformats.org/officeDocument/2006/relationships" id="259" r:id="R965e5124834e4647"/>
    <p:sldId xmlns:r="http://schemas.openxmlformats.org/officeDocument/2006/relationships" id="260" r:id="R181d01323c27425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fad3fac8781436b" /><Relationship Type="http://schemas.openxmlformats.org/officeDocument/2006/relationships/slideMaster" Target="/ppt/slideMasters/slideMaster1.xml" Id="R94610132b1d94937" /><Relationship Type="http://schemas.openxmlformats.org/officeDocument/2006/relationships/notesMaster" Target="/ppt/notesMasters/notesMaster1.xml" Id="R00d9543251334ed4" /><Relationship Type="http://schemas.openxmlformats.org/officeDocument/2006/relationships/presProps" Target="/ppt/presProps.xml" Id="Rbcdf61816c0c4fa6" /><Relationship Type="http://schemas.openxmlformats.org/officeDocument/2006/relationships/tableStyles" Target="/ppt/tableStyles.xml" Id="R2cc31a01deda4877" /><Relationship Type="http://schemas.openxmlformats.org/officeDocument/2006/relationships/slide" Target="/ppt/slides/slide1.xml" Id="Rc78df7fa4efe48ae" /><Relationship Type="http://schemas.openxmlformats.org/officeDocument/2006/relationships/slide" Target="/ppt/slides/slide2.xml" Id="R637e05b854434556" /><Relationship Type="http://schemas.openxmlformats.org/officeDocument/2006/relationships/slide" Target="/ppt/slides/slide3.xml" Id="R166b8250f43646d9" /><Relationship Type="http://schemas.openxmlformats.org/officeDocument/2006/relationships/slide" Target="/ppt/slides/slide4.xml" Id="R965e5124834e4647" /><Relationship Type="http://schemas.openxmlformats.org/officeDocument/2006/relationships/slide" Target="/ppt/slides/slide5.xml" Id="R181d01323c27425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6eb697ec08a48b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c43b01e127a4ce3" /><Relationship Type="http://schemas.openxmlformats.org/officeDocument/2006/relationships/notesMaster" Target="/ppt/notesMasters/notesMaster1.xml" Id="R6ec9a46fd5944bf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3c08ee43c6d40b8" /><Relationship Type="http://schemas.openxmlformats.org/officeDocument/2006/relationships/notesMaster" Target="/ppt/notesMasters/notesMaster1.xml" Id="R200c4d8d7cc840e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22a3056d3a5472c" /><Relationship Type="http://schemas.openxmlformats.org/officeDocument/2006/relationships/notesMaster" Target="/ppt/notesMasters/notesMaster1.xml" Id="Rdc87e38251354a6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9b0ba6f7a754034" /><Relationship Type="http://schemas.openxmlformats.org/officeDocument/2006/relationships/notesMaster" Target="/ppt/notesMasters/notesMaster1.xml" Id="R1aceaeca98d343f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8164f82e11c4cd0" /><Relationship Type="http://schemas.openxmlformats.org/officeDocument/2006/relationships/notesMaster" Target="/ppt/notesMasters/notesMaster1.xml" Id="Redd8735eeeb64b4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Classroom photographs: supplied by the user in “Eduspark 网站.pages”.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Lesson structure and wording: original EduSpark courseware created for this project.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8f98898f14845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5596d07b7ee4dd2" /><Relationship Type="http://schemas.openxmlformats.org/officeDocument/2006/relationships/slideLayout" Target="/ppt/slideLayouts/slideLayout1.xml" Id="Rdbe51620a1564bd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e51620a1564bd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3e3174d174ddf" /><Relationship Type="http://schemas.openxmlformats.org/officeDocument/2006/relationships/image" Target="/ppt/media/image.jpeg" Id="Rf782da943621469d" /><Relationship Type="http://schemas.openxmlformats.org/officeDocument/2006/relationships/notesSlide" Target="/ppt/notesSlides/notesSlide1.xml" Id="R92f61472f9f3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c297e205c463c" /><Relationship Type="http://schemas.openxmlformats.org/officeDocument/2006/relationships/image" Target="/ppt/media/image2.jpeg" Id="Rf56a0b1938374fc7" /><Relationship Type="http://schemas.openxmlformats.org/officeDocument/2006/relationships/notesSlide" Target="/ppt/notesSlides/notesSlide2.xml" Id="R0fcea63b8ad2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1a30225d341f5" /><Relationship Type="http://schemas.openxmlformats.org/officeDocument/2006/relationships/notesSlide" Target="/ppt/notesSlides/notesSlide3.xml" Id="Rd4c95476a798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23e37e0d4ba9" /><Relationship Type="http://schemas.openxmlformats.org/officeDocument/2006/relationships/image" Target="/ppt/media/image3.jpeg" Id="R73c10f472a1541c5" /><Relationship Type="http://schemas.openxmlformats.org/officeDocument/2006/relationships/notesSlide" Target="/ppt/notesSlides/notesSlide4.xml" Id="R1dc79834cacb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b0ec7f4c4251" /><Relationship Type="http://schemas.openxmlformats.org/officeDocument/2006/relationships/notesSlide" Target="/ppt/notesSlides/notesSlide5.xml" Id="R490f923f286846e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82da943621469d"/>
          <a:srcRect xmlns:a="http://schemas.openxmlformats.org/drawingml/2006/main" l="0" t="3398" r="0" b="339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05550" y="0"/>
            <a:ext cx="5886450" cy="6858000"/>
          </a:xfrm>
          <a:prstGeom xmlns:a="http://schemas.openxmlformats.org/drawingml/2006/main" prst="roundRect">
            <a:avLst>
              <a:gd name="adj" fmla="val 3883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1CDF03-96BD-44AA-816A-8F8287A7B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8F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F04CCF-2B46-4860-AF66-55C0726F7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6842B8"/>
                </a:solidFill>
              </a:defRPr>
            </a:pPr>
            <a:r>
              <a:rPr sz="1200" b="1">
                <a:solidFill>
                  <a:srgbClr val="6842B8"/>
                </a:solidFill>
              </a:rPr>
              <a:t>批判性思维 · 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CA49F6-5295-40FD-8D7D-90292C969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49530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52033"/>
                </a:solidFill>
              </a:defRPr>
            </a:pPr>
            <a:r>
              <a:rPr sz="3900" b="1">
                <a:solidFill>
                  <a:srgbClr val="152033"/>
                </a:solidFill>
              </a:rPr>
              <a:t>信息可信吗？让证据说话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848797A-8E2F-4963-806B-826E16FDB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476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5C667A"/>
                </a:solidFill>
              </a:defRPr>
            </a:pPr>
            <a:r>
              <a:rPr sz="1725">
                <a:solidFill>
                  <a:srgbClr val="5C667A"/>
                </a:solidFill>
              </a:rPr>
              <a:t>从“我听说”走向“我为什么相信”，建立判断信息与表达观点的基本方法。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A90973-68CE-4A39-AD5A-FC95D879B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2563EB"/>
                </a:solidFill>
              </a:defRPr>
            </a:pPr>
            <a:r>
              <a:rPr sz="1275" b="1">
                <a:solidFill>
                  <a:srgbClr val="2563EB"/>
                </a:solidFill>
              </a:rPr>
              <a:t>适用：12–16 岁  ·  建议课时：40 分钟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9EF29E-7E21-4533-9E1F-EB269414E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C6DC7E-F3D4-4F85-BA11-7EB96BC74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35696604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56CDA6-26C5-46B2-889E-A278FA98E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7700"/>
            <a:ext cx="10820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转发之前，先问三个问题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6E70BB-2C98-4D90-9B0A-62A8E1DB0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810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C667A"/>
                </a:solidFill>
              </a:defRPr>
            </a:pPr>
            <a:r>
              <a:rPr sz="1575">
                <a:solidFill>
                  <a:srgbClr val="5C667A"/>
                </a:solidFill>
              </a:rPr>
              <a:t>真假判断不是凭感觉，而是把来源、证据和目的逐一拆开。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6a0b1938374fc7"/>
          <a:srcRect xmlns:a="http://schemas.openxmlformats.org/drawingml/2006/main" l="4073" t="0" r="407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953250" y="1428750"/>
            <a:ext cx="4552950" cy="3714750"/>
          </a:xfrm>
          <a:prstGeom xmlns:a="http://schemas.openxmlformats.org/drawingml/2006/main" prst="roundRect">
            <a:avLst>
              <a:gd name="adj" fmla="val 6154"/>
            </a:avLst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0E8863-EE22-48F6-928F-E4BC518C8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5745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A0CAD4-E284-4F2F-9E2B-198262299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4574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这条信息是谁发布的，他可能知道什么？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B85230-CBBB-49AF-9AC3-94EF23718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A5342A-61EF-4A27-8AC6-A3E885C5B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1470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结论依赖哪些证据，证据能否被核对？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AFF3F91-9788-4E5A-8448-B73CF0299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5143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2B84B"/>
                </a:solidFill>
              </a:defRPr>
            </a:pPr>
            <a:r>
              <a:rPr sz="1500" b="1">
                <a:solidFill>
                  <a:srgbClr val="F2B84B"/>
                </a:solidFill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070B11-CBEE-4B9F-8896-A0665AD3E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71950"/>
            <a:ext cx="4953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52033"/>
                </a:solidFill>
              </a:defRPr>
            </a:pPr>
            <a:r>
              <a:rPr sz="1650" b="1">
                <a:solidFill>
                  <a:srgbClr val="152033"/>
                </a:solidFill>
              </a:rPr>
              <a:t>它希望我相信、转发或做出什么行动？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4C8AAF-A677-4478-9C6B-BC7B13389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BB0E8C-9B46-4D64-B303-ACCEBE9B9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15862294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520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D43490-5C3F-4EEC-B824-908EAEC80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91440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可信度来自可检查的过程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545CD7-FBCC-4BC0-ABE4-96CAABEA7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9715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CAD2E1"/>
                </a:solidFill>
              </a:defRPr>
            </a:pPr>
            <a:r>
              <a:rPr sz="1575">
                <a:solidFill>
                  <a:srgbClr val="CAD2E1"/>
                </a:solidFill>
              </a:rPr>
              <a:t>我们不必一开始就知道真相，但可以知道下一步该检查什么。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33AC81-7BCC-47E4-9220-EF022F92B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2B84B"/>
                </a:solidFill>
              </a:defRPr>
            </a:pPr>
            <a:r>
              <a:rPr sz="1875" b="1">
                <a:solidFill>
                  <a:srgbClr val="F2B84B"/>
                </a:solidFill>
              </a:rPr>
              <a:t>来源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6EDAA8-A69C-4D7F-A251-78042E705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43840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作者身份、发布时间、原始出处是否清楚？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81CA82-F0F1-425F-A4A5-53E0928A5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FA3E2"/>
                </a:solidFill>
              </a:defRPr>
            </a:pPr>
            <a:r>
              <a:rPr sz="1875" b="1">
                <a:solidFill>
                  <a:srgbClr val="AFA3E2"/>
                </a:solidFill>
              </a:rPr>
              <a:t>证据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EB89B5-CB12-49F0-BBDD-3AD76C788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8615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数据、案例和图片是否支持结论，是否缺少背景？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4C0C66-4997-4FF4-944E-D7D368ABA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190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AFA3E2"/>
                </a:solidFill>
              </a:defRPr>
            </a:pPr>
            <a:r>
              <a:rPr sz="1875" b="1">
                <a:solidFill>
                  <a:srgbClr val="AFA3E2"/>
                </a:solidFill>
              </a:rPr>
              <a:t>交叉核对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F923E83-A945-4CDF-8B9F-B6E73032B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533900"/>
            <a:ext cx="78486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FFFFFF"/>
                </a:solidFill>
              </a:defRPr>
            </a:pPr>
            <a:r>
              <a:rPr sz="1575">
                <a:solidFill>
                  <a:srgbClr val="FFFFFF"/>
                </a:solidFill>
              </a:rPr>
              <a:t>不同立场的可靠来源是否独立得出相近结论？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2C148FC-F69E-4723-8F6E-5563CC819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ADBA7C-3369-494B-BA47-8306F872B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44410867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c10f472a1541c5"/>
          <a:srcRect xmlns:a="http://schemas.openxmlformats.org/drawingml/2006/main" l="5894" t="0" r="589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352550"/>
            <a:ext cx="4686300" cy="3981450"/>
          </a:xfrm>
          <a:prstGeom xmlns:a="http://schemas.openxmlformats.org/drawingml/2006/main" prst="roundRect">
            <a:avLst>
              <a:gd name="adj" fmla="val 5742"/>
            </a:avLst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5973A7-77D1-4A77-A411-485988862C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723900"/>
            <a:ext cx="5619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小组任务：给一条信息做“可信度体检”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75AC58-EF2B-401E-951B-37B842BB6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1657350"/>
            <a:ext cx="5238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5C667A"/>
                </a:solidFill>
              </a:defRPr>
            </a:pPr>
            <a:r>
              <a:rPr sz="1575">
                <a:solidFill>
                  <a:srgbClr val="5C667A"/>
                </a:solidFill>
              </a:rPr>
              <a:t>不急着下真假结论，先列出已知、未知和可验证的部分。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73008F-D8AB-4CF7-A26B-048837015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7241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F554BB-1956-41F6-BC40-BD2338EA2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268605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圈出事实陈述与观点判断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B1CAC2-91DF-4C81-BF37-F1F702C2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4671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0BF0E2-76B3-4B5D-900D-9A4D3503C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342900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标记信息来源和缺失背景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6C0513-F245-4020-9B71-72DBC2E4A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2100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8A4B4B-B6E9-4932-8619-CF3D29E25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17195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提出两种可行的核对方法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E39AE9-C3D1-430B-9977-4F1F56CCD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9530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6842B8"/>
                </a:solidFill>
              </a:defRPr>
            </a:pPr>
            <a:r>
              <a:rPr sz="1500" b="1">
                <a:solidFill>
                  <a:srgbClr val="6842B8"/>
                </a:solidFill>
              </a:rPr>
              <a:t>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A1AF63-37E5-4598-9F08-1FAF829AF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914900"/>
            <a:ext cx="47053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52033"/>
                </a:solidFill>
              </a:defRPr>
            </a:pPr>
            <a:r>
              <a:rPr sz="1500" b="1">
                <a:solidFill>
                  <a:srgbClr val="152033"/>
                </a:solidFill>
              </a:rPr>
              <a:t>给出暂时结论，并说明不确定性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AD4A54-7E11-4BA0-A477-0348536B0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5C0CA8D-C8F7-48AD-9205-D8D1EADA0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799632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6B2116-344B-41C1-B603-CFD045A64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7905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52033"/>
                </a:solidFill>
              </a:defRPr>
            </a:pPr>
            <a:r>
              <a:rPr sz="2850" b="1">
                <a:solidFill>
                  <a:srgbClr val="152033"/>
                </a:solidFill>
              </a:rPr>
              <a:t>把观点变成可说明的判断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EE0901-A3CA-4C43-9BF9-237B4A7B7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80962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C667A"/>
                </a:solidFill>
              </a:defRPr>
            </a:pPr>
            <a:r>
              <a:rPr sz="1650">
                <a:solidFill>
                  <a:srgbClr val="5C667A"/>
                </a:solidFill>
              </a:rPr>
              <a:t>批判性思维不是怀疑一切，而是让相信与行动都有理由。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7A48A74-6DAE-477D-ADE1-0C5077A0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5717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2033"/>
                </a:solidFill>
              </a:defRPr>
            </a:pPr>
            <a:r>
              <a:rPr sz="1875" b="1">
                <a:solidFill>
                  <a:srgbClr val="152033"/>
                </a:solidFill>
              </a:rPr>
              <a:t>“我目前能确认的是……”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99CA4D-85DE-43EB-B6EB-440F177A6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4480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6842B8"/>
                </a:solidFill>
              </a:defRPr>
            </a:pPr>
            <a:r>
              <a:rPr sz="1875" b="1">
                <a:solidFill>
                  <a:srgbClr val="6842B8"/>
                </a:solidFill>
              </a:rPr>
              <a:t>“我暂时不能确认的是……”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948B4CD-7B2A-465C-95E9-3740530A0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324350"/>
            <a:ext cx="9334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52033"/>
                </a:solidFill>
              </a:defRPr>
            </a:pPr>
            <a:r>
              <a:rPr sz="1875" b="1">
                <a:solidFill>
                  <a:srgbClr val="152033"/>
                </a:solidFill>
              </a:rPr>
              <a:t>“在行动前，我会先……”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8706E5C-BB7A-402C-AEF0-FE7CE8830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181600"/>
            <a:ext cx="9067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563EB"/>
                </a:solidFill>
              </a:defRPr>
            </a:pPr>
            <a:r>
              <a:rPr sz="1500" b="1">
                <a:solidFill>
                  <a:srgbClr val="2563EB"/>
                </a:solidFill>
              </a:rPr>
              <a:t>课后延伸：选择一个身边的例子，用“观点—证据—影响—行动”四步写下你的判断。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00DA8F-2FFB-4D04-91F5-D35DCDB94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91250"/>
            <a:ext cx="3619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6842B8"/>
                </a:solidFill>
              </a:defRPr>
            </a:pPr>
            <a:r>
              <a:rPr sz="1050" b="1">
                <a:solidFill>
                  <a:srgbClr val="6842B8"/>
                </a:solidFill>
              </a:rPr>
              <a:t>EduSpark · 支援教育项目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EA70ED-25BD-4DD5-B532-19ACB6895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191250"/>
            <a:ext cx="533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C667A"/>
                </a:solidFill>
              </a:defRPr>
            </a:pPr>
            <a:r>
              <a:rPr sz="1050" b="1">
                <a:solidFill>
                  <a:srgbClr val="5C667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81313598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2026-09-05T09:20:45.1860000Z</dcterms:created>
  <dcterms:modified xsi:type="dcterms:W3CDTF">2026-09-05T09:20:45.1860000Z</dcterms:modified>
</coreProperties>
</file>