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927cac7cf4346ce" /><Relationship Type="http://schemas.openxmlformats.org/officeDocument/2006/relationships/extended-properties" Target="/docProps/app.xml" Id="R10b4f007689d4d70" /><Relationship Type="http://schemas.openxmlformats.org/officeDocument/2006/relationships/officeDocument" Target="/ppt/presentation.xml" Id="R50bd70445cef40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b9efce5bf1408b"/>
  </p:sldMasterIdLst>
  <p:notesMasterIdLst>
    <p:notesMasterId xmlns:r="http://schemas.openxmlformats.org/officeDocument/2006/relationships" r:id="R3025fcb3b0764b10"/>
  </p:notesMasterIdLst>
  <p:sldIdLst>
    <p:sldId xmlns:r="http://schemas.openxmlformats.org/officeDocument/2006/relationships" id="256" r:id="R62913354235041cf"/>
    <p:sldId xmlns:r="http://schemas.openxmlformats.org/officeDocument/2006/relationships" id="257" r:id="Rb31fa932e45c4076"/>
    <p:sldId xmlns:r="http://schemas.openxmlformats.org/officeDocument/2006/relationships" id="258" r:id="Ra196ee9ceb2846a2"/>
    <p:sldId xmlns:r="http://schemas.openxmlformats.org/officeDocument/2006/relationships" id="259" r:id="R9921384f1a244146"/>
    <p:sldId xmlns:r="http://schemas.openxmlformats.org/officeDocument/2006/relationships" id="260" r:id="R61e3dea294c4474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1b9365421354607" /><Relationship Type="http://schemas.openxmlformats.org/officeDocument/2006/relationships/slideMaster" Target="/ppt/slideMasters/slideMaster1.xml" Id="R30b9efce5bf1408b" /><Relationship Type="http://schemas.openxmlformats.org/officeDocument/2006/relationships/notesMaster" Target="/ppt/notesMasters/notesMaster1.xml" Id="R3025fcb3b0764b10" /><Relationship Type="http://schemas.openxmlformats.org/officeDocument/2006/relationships/presProps" Target="/ppt/presProps.xml" Id="Rf0c21e9d75054b87" /><Relationship Type="http://schemas.openxmlformats.org/officeDocument/2006/relationships/tableStyles" Target="/ppt/tableStyles.xml" Id="Re861621880de48e1" /><Relationship Type="http://schemas.openxmlformats.org/officeDocument/2006/relationships/slide" Target="/ppt/slides/slide1.xml" Id="R62913354235041cf" /><Relationship Type="http://schemas.openxmlformats.org/officeDocument/2006/relationships/slide" Target="/ppt/slides/slide2.xml" Id="Rb31fa932e45c4076" /><Relationship Type="http://schemas.openxmlformats.org/officeDocument/2006/relationships/slide" Target="/ppt/slides/slide3.xml" Id="Ra196ee9ceb2846a2" /><Relationship Type="http://schemas.openxmlformats.org/officeDocument/2006/relationships/slide" Target="/ppt/slides/slide4.xml" Id="R9921384f1a244146" /><Relationship Type="http://schemas.openxmlformats.org/officeDocument/2006/relationships/slide" Target="/ppt/slides/slide5.xml" Id="R61e3dea294c4474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fe9da3e7374413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46e1376395347fc" /><Relationship Type="http://schemas.openxmlformats.org/officeDocument/2006/relationships/notesMaster" Target="/ppt/notesMasters/notesMaster1.xml" Id="R8e43541b115043d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8569f7132a049e2" /><Relationship Type="http://schemas.openxmlformats.org/officeDocument/2006/relationships/notesMaster" Target="/ppt/notesMasters/notesMaster1.xml" Id="Rb17397f379f847a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453b433b84c4795" /><Relationship Type="http://schemas.openxmlformats.org/officeDocument/2006/relationships/notesMaster" Target="/ppt/notesMasters/notesMaster1.xml" Id="R1227ff3915f9438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bbb00ce28d34071" /><Relationship Type="http://schemas.openxmlformats.org/officeDocument/2006/relationships/notesMaster" Target="/ppt/notesMasters/notesMaster1.xml" Id="R4e65762bb0604b2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5d6455e559d44d6" /><Relationship Type="http://schemas.openxmlformats.org/officeDocument/2006/relationships/notesMaster" Target="/ppt/notesMasters/notesMaster1.xml" Id="Re6941c96c2a746f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Classroom photographs: supplied by the user in “Eduspark 网站.pages”.</a:t>
            </a:r>
          </a:p>
          <a:p xmlns:a="http://schemas.openxmlformats.org/drawingml/2006/main">
            <a:r>
              <a:t>- Lesson structure and wording: original EduSpark courseware created for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Classroom photographs: supplied by the user in “Eduspark 网站.pages”.</a:t>
            </a:r>
          </a:p>
          <a:p xmlns:a="http://schemas.openxmlformats.org/drawingml/2006/main">
            <a:r>
              <a:t>- Lesson structure and wording: original EduSpark courseware created for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Lesson structure and wording: original EduSpark courseware created for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Classroom photographs: supplied by the user in “Eduspark 网站.pages”.</a:t>
            </a:r>
          </a:p>
          <a:p xmlns:a="http://schemas.openxmlformats.org/drawingml/2006/main">
            <a:r>
              <a:t>- Lesson structure and wording: original EduSpark courseware created for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Lesson structure and wording: original EduSpark courseware created for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998d287ed43a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e503c91f3454943" /><Relationship Type="http://schemas.openxmlformats.org/officeDocument/2006/relationships/slideLayout" Target="/ppt/slideLayouts/slideLayout1.xml" Id="R3906305491984e0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06305491984e0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8aeffe6f643fe" /><Relationship Type="http://schemas.openxmlformats.org/officeDocument/2006/relationships/image" Target="/ppt/media/image.jpeg" Id="R4ce91340ecc548a5" /><Relationship Type="http://schemas.openxmlformats.org/officeDocument/2006/relationships/notesSlide" Target="/ppt/notesSlides/notesSlide1.xml" Id="Rbbda247baa2c44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287060e6d42a9" /><Relationship Type="http://schemas.openxmlformats.org/officeDocument/2006/relationships/image" Target="/ppt/media/image2.jpeg" Id="R063ff5c557b54611" /><Relationship Type="http://schemas.openxmlformats.org/officeDocument/2006/relationships/notesSlide" Target="/ppt/notesSlides/notesSlide2.xml" Id="R5b5fe95548de43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8dc0f212d454f" /><Relationship Type="http://schemas.openxmlformats.org/officeDocument/2006/relationships/notesSlide" Target="/ppt/notesSlides/notesSlide3.xml" Id="R8a09d13ecb7e4b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3faba12004811" /><Relationship Type="http://schemas.openxmlformats.org/officeDocument/2006/relationships/image" Target="/ppt/media/image3.jpeg" Id="Re205e671dd194e8d" /><Relationship Type="http://schemas.openxmlformats.org/officeDocument/2006/relationships/notesSlide" Target="/ppt/notesSlides/notesSlide4.xml" Id="Rcf944fb798f047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0f7d19d1a47b8" /><Relationship Type="http://schemas.openxmlformats.org/officeDocument/2006/relationships/notesSlide" Target="/ppt/notesSlides/notesSlide5.xml" Id="Rb52fc2376b93430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e91340ecc548a5"/>
          <a:srcRect xmlns:a="http://schemas.openxmlformats.org/drawingml/2006/main" l="25871" t="0" r="2587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05550" y="0"/>
            <a:ext cx="5886450" cy="6858000"/>
          </a:xfrm>
          <a:prstGeom xmlns:a="http://schemas.openxmlformats.org/drawingml/2006/main" prst="roundRect">
            <a:avLst>
              <a:gd name="adj" fmla="val 3883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A7314D-E1EF-4DFF-8862-CD6BE5A64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858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8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B292DE9-8317-4ADB-A662-326BE17C0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6842B8"/>
                </a:solidFill>
              </a:defRPr>
            </a:pPr>
            <a:r>
              <a:rPr sz="1200" b="1">
                <a:solidFill>
                  <a:srgbClr val="6842B8"/>
                </a:solidFill>
              </a:rPr>
              <a:t>全球视野 · 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D0ECA96-5317-47E8-8F6F-AB590AC1E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4953000" cy="1695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152033"/>
                </a:solidFill>
              </a:defRPr>
            </a:pPr>
            <a:r>
              <a:rPr sz="3900" b="1">
                <a:solidFill>
                  <a:srgbClr val="152033"/>
                </a:solidFill>
              </a:rPr>
              <a:t>不同教育体系的课堂文化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2FE84B-E702-4E5F-A66C-CF7CECE10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4762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5C667A"/>
                </a:solidFill>
              </a:defRPr>
            </a:pPr>
            <a:r>
              <a:rPr sz="1725">
                <a:solidFill>
                  <a:srgbClr val="5C667A"/>
                </a:solidFill>
              </a:rPr>
              <a:t>比较不是为了评判高下，而是理解规则、价值与学习方式如何彼此影响。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B6EEB4F-AD38-4FA2-96A7-73FFFFF14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63EB"/>
                </a:solidFill>
              </a:defRPr>
            </a:pPr>
            <a:r>
              <a:rPr sz="1275" b="1">
                <a:solidFill>
                  <a:srgbClr val="2563EB"/>
                </a:solidFill>
              </a:rPr>
              <a:t>适用：12–16 岁  ·  建议课时：40 分钟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4FD3D8E-383C-4225-8D10-FC5F851E7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842B8"/>
                </a:solidFill>
              </a:defRPr>
            </a:pPr>
            <a:r>
              <a:rPr sz="1050" b="1">
                <a:solidFill>
                  <a:srgbClr val="6842B8"/>
                </a:solidFill>
              </a:rPr>
              <a:t>EduSpark · 支援教育项目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AFACB1-5817-4E18-8E54-568976782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19125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C667A"/>
                </a:solidFill>
              </a:defRPr>
            </a:pPr>
            <a:r>
              <a:rPr sz="1050" b="1">
                <a:solidFill>
                  <a:srgbClr val="5C667A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02650692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840B2C2-850F-499F-B6EA-4A038B801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52033"/>
                </a:solidFill>
              </a:defRPr>
            </a:pPr>
            <a:r>
              <a:rPr sz="2850" b="1">
                <a:solidFill>
                  <a:srgbClr val="152033"/>
                </a:solidFill>
              </a:rPr>
              <a:t>同一间教室里，为什么会有不同的“好学生”？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170009-F307-4A1D-861D-32BD80C67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5810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5C667A"/>
                </a:solidFill>
              </a:defRPr>
            </a:pPr>
            <a:r>
              <a:rPr sz="1575">
                <a:solidFill>
                  <a:srgbClr val="5C667A"/>
                </a:solidFill>
              </a:rPr>
              <a:t>课堂参与、纪律、提问与合作背后，往往有不同的文化期待。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3ff5c557b54611"/>
          <a:srcRect xmlns:a="http://schemas.openxmlformats.org/drawingml/2006/main" l="15546" t="0" r="1554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953250" y="1428750"/>
            <a:ext cx="4552950" cy="3714750"/>
          </a:xfrm>
          <a:prstGeom xmlns:a="http://schemas.openxmlformats.org/drawingml/2006/main" prst="roundRect">
            <a:avLst>
              <a:gd name="adj" fmla="val 6154"/>
            </a:avLst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A3CFEC6-D502-4A49-AB69-CC1E3B06E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514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2B84B"/>
                </a:solidFill>
              </a:defRPr>
            </a:pPr>
            <a:r>
              <a:rPr sz="1500" b="1">
                <a:solidFill>
                  <a:srgbClr val="F2B84B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96750C-7BAB-459A-A7AE-40C9E077C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457450"/>
            <a:ext cx="4953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52033"/>
                </a:solidFill>
              </a:defRPr>
            </a:pPr>
            <a:r>
              <a:rPr sz="1650" b="1">
                <a:solidFill>
                  <a:srgbClr val="152033"/>
                </a:solidFill>
              </a:rPr>
              <a:t>主动发言和认真倾听，哪一种更能体现参与？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6F2845C-1B9B-4FB5-AD23-F6712F792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14700"/>
            <a:ext cx="514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2B84B"/>
                </a:solidFill>
              </a:defRPr>
            </a:pPr>
            <a:r>
              <a:rPr sz="1500" b="1">
                <a:solidFill>
                  <a:srgbClr val="F2B84B"/>
                </a:solidFill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20A509-A9CA-4D01-963F-6B4F6F6EC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14700"/>
            <a:ext cx="4953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52033"/>
                </a:solidFill>
              </a:defRPr>
            </a:pPr>
            <a:r>
              <a:rPr sz="1650" b="1">
                <a:solidFill>
                  <a:srgbClr val="152033"/>
                </a:solidFill>
              </a:rPr>
              <a:t>标准答案与开放讨论，各自适合什么学习目标？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823D027-2CAD-4900-B2A8-66C8C0563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514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2B84B"/>
                </a:solidFill>
              </a:defRPr>
            </a:pPr>
            <a:r>
              <a:rPr sz="1500" b="1">
                <a:solidFill>
                  <a:srgbClr val="F2B84B"/>
                </a:solidFill>
              </a:rPr>
              <a:t>03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81A37F9-1208-4BEA-A773-BF3F18EF5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71950"/>
            <a:ext cx="4953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52033"/>
                </a:solidFill>
              </a:defRPr>
            </a:pPr>
            <a:r>
              <a:rPr sz="1650" b="1">
                <a:solidFill>
                  <a:srgbClr val="152033"/>
                </a:solidFill>
              </a:rPr>
              <a:t>面对不同课堂规则，学生如何保持自己又尊重他人？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9BD1997-806C-4C1D-839E-A66D62C5E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842B8"/>
                </a:solidFill>
              </a:defRPr>
            </a:pPr>
            <a:r>
              <a:rPr sz="1050" b="1">
                <a:solidFill>
                  <a:srgbClr val="6842B8"/>
                </a:solidFill>
              </a:rPr>
              <a:t>EduSpark · 支援教育项目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EFB8D6D-C90F-49D0-A19F-D9195304A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19125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C667A"/>
                </a:solidFill>
              </a:defRPr>
            </a:pPr>
            <a:r>
              <a:rPr sz="1050" b="1">
                <a:solidFill>
                  <a:srgbClr val="5C667A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29465426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520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9896EEC-FB61-4C1A-AD8F-BDD2BD31A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9144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观察课堂文化，要同时看到三个层面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2F4ECE-5D1D-40CC-95C4-D17D1F4A6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9715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CAD2E1"/>
                </a:solidFill>
              </a:defRPr>
            </a:pPr>
            <a:r>
              <a:rPr sz="1575">
                <a:solidFill>
                  <a:srgbClr val="CAD2E1"/>
                </a:solidFill>
              </a:rPr>
              <a:t>行为只是表面；规则、价值和环境共同塑造了我们如何学习。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2F258B-F3C4-45E6-B5BE-8413D9C71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384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2B84B"/>
                </a:solidFill>
              </a:defRPr>
            </a:pPr>
            <a:r>
              <a:rPr sz="1875" b="1">
                <a:solidFill>
                  <a:srgbClr val="F2B84B"/>
                </a:solidFill>
              </a:rPr>
              <a:t>行为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BBC2992-6C73-49AB-AA24-94DC9DDFC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438400"/>
            <a:ext cx="7848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谁在说、谁在听、如何提问、怎样合作。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C8A31F-24BB-4910-AE29-FCBC72064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8615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AFA3E2"/>
                </a:solidFill>
              </a:defRPr>
            </a:pPr>
            <a:r>
              <a:rPr sz="1875" b="1">
                <a:solidFill>
                  <a:srgbClr val="AFA3E2"/>
                </a:solidFill>
              </a:rPr>
              <a:t>规则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008E4DE-BA88-452A-B03A-6FA82116B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486150"/>
            <a:ext cx="7848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哪些行为被鼓励、被评价，或被限制。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35B241-9EE8-4189-A40B-CE0734C66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339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AFA3E2"/>
                </a:solidFill>
              </a:defRPr>
            </a:pPr>
            <a:r>
              <a:rPr sz="1875" b="1">
                <a:solidFill>
                  <a:srgbClr val="AFA3E2"/>
                </a:solidFill>
              </a:rPr>
              <a:t>价值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C00B0A8-D362-45B1-9D75-9E60C40F5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533900"/>
            <a:ext cx="7848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独立、秩序、效率、公平与合作如何排序。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04DEA7E-F506-4804-BEB9-9E3247EAB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842B8"/>
                </a:solidFill>
              </a:defRPr>
            </a:pPr>
            <a:r>
              <a:rPr sz="1050" b="1">
                <a:solidFill>
                  <a:srgbClr val="6842B8"/>
                </a:solidFill>
              </a:rPr>
              <a:t>EduSpark · 支援教育项目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2F07A7-4CCB-4CFC-A1C7-4BF8DDDD3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19125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C667A"/>
                </a:solidFill>
              </a:defRPr>
            </a:pPr>
            <a:r>
              <a:rPr sz="1050" b="1">
                <a:solidFill>
                  <a:srgbClr val="5C667A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7122455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05e671dd194e8d"/>
          <a:srcRect xmlns:a="http://schemas.openxmlformats.org/drawingml/2006/main" l="16912" t="0" r="1691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1352550"/>
            <a:ext cx="4686300" cy="3981450"/>
          </a:xfrm>
          <a:prstGeom xmlns:a="http://schemas.openxmlformats.org/drawingml/2006/main" prst="roundRect">
            <a:avLst>
              <a:gd name="adj" fmla="val 5742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4B0793-CC31-4A00-9CDC-22D714BAF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723900"/>
            <a:ext cx="5619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52033"/>
                </a:solidFill>
              </a:defRPr>
            </a:pPr>
            <a:r>
              <a:rPr sz="2850" b="1">
                <a:solidFill>
                  <a:srgbClr val="152033"/>
                </a:solidFill>
              </a:rPr>
              <a:t>情境讨论：设计一节人人能参与的课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8F132B5-1925-4BDD-A16D-73A0C9449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1657350"/>
            <a:ext cx="5238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5C667A"/>
                </a:solidFill>
              </a:defRPr>
            </a:pPr>
            <a:r>
              <a:rPr sz="1575">
                <a:solidFill>
                  <a:srgbClr val="5C667A"/>
                </a:solidFill>
              </a:rPr>
              <a:t>班级里有习惯抢答的人，也有需要更多思考时间的人。你会怎样安排？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D72EBED-8833-435F-B275-798AFAA2D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7241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6842B8"/>
                </a:solidFill>
              </a:defRPr>
            </a:pPr>
            <a:r>
              <a:rPr sz="1500" b="1">
                <a:solidFill>
                  <a:srgbClr val="6842B8"/>
                </a:solidFill>
              </a:rPr>
              <a:t>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65EEA7-0140-426F-A851-4E5528D06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686050"/>
            <a:ext cx="4705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52033"/>
                </a:solidFill>
              </a:defRPr>
            </a:pPr>
            <a:r>
              <a:rPr sz="1500" b="1">
                <a:solidFill>
                  <a:srgbClr val="152033"/>
                </a:solidFill>
              </a:rPr>
              <a:t>定义“参与”包含哪些可观察行为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B1EBF9B-3D87-424B-9EC1-BBC29E89B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34671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6842B8"/>
                </a:solidFill>
              </a:defRPr>
            </a:pPr>
            <a:r>
              <a:rPr sz="1500" b="1">
                <a:solidFill>
                  <a:srgbClr val="6842B8"/>
                </a:solidFill>
              </a:rPr>
              <a:t>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878DB17-B305-4609-9AD9-6796C597B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429000"/>
            <a:ext cx="4705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52033"/>
                </a:solidFill>
              </a:defRPr>
            </a:pPr>
            <a:r>
              <a:rPr sz="1500" b="1">
                <a:solidFill>
                  <a:srgbClr val="152033"/>
                </a:solidFill>
              </a:rPr>
              <a:t>设计一种发言与一种非发言参与方式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490A0CB-1F1C-46DA-B3ED-21AB7D2B6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42100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6842B8"/>
                </a:solidFill>
              </a:defRPr>
            </a:pPr>
            <a:r>
              <a:rPr sz="1500" b="1">
                <a:solidFill>
                  <a:srgbClr val="6842B8"/>
                </a:solidFill>
              </a:rPr>
              <a:t>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7D7F95-3A3A-4C3B-B877-C0531298F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171950"/>
            <a:ext cx="4705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52033"/>
                </a:solidFill>
              </a:defRPr>
            </a:pPr>
            <a:r>
              <a:rPr sz="1500" b="1">
                <a:solidFill>
                  <a:srgbClr val="152033"/>
                </a:solidFill>
              </a:rPr>
              <a:t>说明规则如何照顾不同学习者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62F7425-28F6-4002-8049-2F0C50A85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49530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6842B8"/>
                </a:solidFill>
              </a:defRPr>
            </a:pPr>
            <a:r>
              <a:rPr sz="1500" b="1">
                <a:solidFill>
                  <a:srgbClr val="6842B8"/>
                </a:solidFill>
              </a:rPr>
              <a:t>4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EB46A2C-A4AE-4BC3-8D7E-D6266B0A6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914900"/>
            <a:ext cx="4705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52033"/>
                </a:solidFill>
              </a:defRPr>
            </a:pPr>
            <a:r>
              <a:rPr sz="1500" b="1">
                <a:solidFill>
                  <a:srgbClr val="152033"/>
                </a:solidFill>
              </a:rPr>
              <a:t>预测规则可能产生的新问题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68FBBDA-AAD6-49E4-A09D-DC4998640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842B8"/>
                </a:solidFill>
              </a:defRPr>
            </a:pPr>
            <a:r>
              <a:rPr sz="1050" b="1">
                <a:solidFill>
                  <a:srgbClr val="6842B8"/>
                </a:solidFill>
              </a:rPr>
              <a:t>EduSpark · 支援教育项目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A105AE2-0036-41C4-9836-36D3A3B7A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19125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C667A"/>
                </a:solidFill>
              </a:defRPr>
            </a:pPr>
            <a:r>
              <a:rPr sz="1050" b="1">
                <a:solidFill>
                  <a:srgbClr val="5C667A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68886613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E14030C-9190-4CB4-8AF9-E411767BD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7905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52033"/>
                </a:solidFill>
              </a:defRPr>
            </a:pPr>
            <a:r>
              <a:rPr sz="2850" b="1">
                <a:solidFill>
                  <a:srgbClr val="152033"/>
                </a:solidFill>
              </a:rPr>
              <a:t>把观点变成可说明的判断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5AD884-9574-4FCC-BDB5-867E050C9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8096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5C667A"/>
                </a:solidFill>
              </a:defRPr>
            </a:pPr>
            <a:r>
              <a:rPr sz="1650">
                <a:solidFill>
                  <a:srgbClr val="5C667A"/>
                </a:solidFill>
              </a:rPr>
              <a:t>理解差异的终点，不是贴标签，而是找到更好的相处与合作方式。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D37E526-0B7A-4EF5-BE56-7A273669C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571750"/>
            <a:ext cx="9334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52033"/>
                </a:solidFill>
              </a:defRPr>
            </a:pPr>
            <a:r>
              <a:rPr sz="1875" b="1">
                <a:solidFill>
                  <a:srgbClr val="152033"/>
                </a:solidFill>
              </a:rPr>
              <a:t>“我看到的行为是……”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EAD708E-4C9E-4AA6-B08E-6D71A7D56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448050"/>
            <a:ext cx="9334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6842B8"/>
                </a:solidFill>
              </a:defRPr>
            </a:pPr>
            <a:r>
              <a:rPr sz="1875" b="1">
                <a:solidFill>
                  <a:srgbClr val="6842B8"/>
                </a:solidFill>
              </a:rPr>
              <a:t>“它背后的规则或价值可能是……”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43846D4-C098-4DFF-B071-F66B2E782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324350"/>
            <a:ext cx="9334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52033"/>
                </a:solidFill>
              </a:defRPr>
            </a:pPr>
            <a:r>
              <a:rPr sz="1875" b="1">
                <a:solidFill>
                  <a:srgbClr val="152033"/>
                </a:solidFill>
              </a:rPr>
              <a:t>“如果换一种环境，我可以尝试……”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E592D2-2229-480F-AC2D-F4EDE1D0A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181600"/>
            <a:ext cx="9067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2563EB"/>
                </a:solidFill>
              </a:defRPr>
            </a:pPr>
            <a:r>
              <a:rPr sz="1500" b="1">
                <a:solidFill>
                  <a:srgbClr val="2563EB"/>
                </a:solidFill>
              </a:rPr>
              <a:t>课后延伸：选择一个身边的例子，用“观点—证据—影响—行动”四步写下你的判断。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C5496E5-5BFA-4442-939C-1CFDA111B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842B8"/>
                </a:solidFill>
              </a:defRPr>
            </a:pPr>
            <a:r>
              <a:rPr sz="1050" b="1">
                <a:solidFill>
                  <a:srgbClr val="6842B8"/>
                </a:solidFill>
              </a:rPr>
              <a:t>EduSpark · 支援教育项目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72DC705-D4D4-4C5F-AFBE-03E0545ED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19125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C667A"/>
                </a:solidFill>
              </a:defRPr>
            </a:pPr>
            <a:r>
              <a:rPr sz="1050" b="1">
                <a:solidFill>
                  <a:srgbClr val="5C667A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05900011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2026-09-05T09:20:44.2300000Z</dcterms:created>
  <dcterms:modified xsi:type="dcterms:W3CDTF">2026-09-05T09:20:44.2300000Z</dcterms:modified>
</coreProperties>
</file>